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9" r:id="rId3"/>
    <p:sldId id="273" r:id="rId4"/>
    <p:sldId id="258" r:id="rId5"/>
    <p:sldId id="260" r:id="rId6"/>
    <p:sldId id="261" r:id="rId7"/>
    <p:sldId id="275" r:id="rId8"/>
    <p:sldId id="262" r:id="rId9"/>
    <p:sldId id="276" r:id="rId10"/>
    <p:sldId id="290" r:id="rId11"/>
    <p:sldId id="279" r:id="rId12"/>
    <p:sldId id="291" r:id="rId13"/>
    <p:sldId id="292" r:id="rId14"/>
    <p:sldId id="280" r:id="rId15"/>
    <p:sldId id="293" r:id="rId16"/>
    <p:sldId id="281" r:id="rId17"/>
    <p:sldId id="284" r:id="rId18"/>
    <p:sldId id="282" r:id="rId19"/>
    <p:sldId id="288" r:id="rId20"/>
    <p:sldId id="296" r:id="rId21"/>
    <p:sldId id="297" r:id="rId22"/>
    <p:sldId id="298" r:id="rId23"/>
    <p:sldId id="300" r:id="rId24"/>
    <p:sldId id="301" r:id="rId25"/>
    <p:sldId id="278" r:id="rId26"/>
    <p:sldId id="274" r:id="rId27"/>
    <p:sldId id="287" r:id="rId28"/>
    <p:sldId id="267" r:id="rId29"/>
    <p:sldId id="268" r:id="rId30"/>
    <p:sldId id="295" r:id="rId31"/>
    <p:sldId id="29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12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46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47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49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49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49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5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10:31:51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625 1 24575,'0'34'0,"4"129"0,-1-134 0,2 0 0,0 0 0,16 47 0,104 336 0,-75-239 0,187 792 0,-224-890 0,3 86 0,-8 74 0,-7-192 0,11 159 0,-12-202 0,0 3 0,0 0 0,0 0 0,1-1 0,-1 1 0,1 0 0,-1 0 0,1-1 0,0 1 0,0-1 0,0 1 0,2 2 0,-3-4 0,0-1 0,1 0 0,-1 0 0,1 1 0,-1-1 0,1 0 0,-1 0 0,0 0 0,1 0 0,-1 0 0,1 1 0,-1-1 0,1 0 0,-1 0 0,1 0 0,-1 0 0,1-1 0,-1 1 0,1 0 0,-1 0 0,0 0 0,1 0 0,-1 0 0,1 0 0,-1-1 0,1 1 0,0-1 0,22-19 0,-4-2 0,-2-2 0,18-30 0,72-138 0,45-88-582,34-66-1748,612-1039-1590,-765 1331 3920,54-64 0,-85 115 0,1 0 0,-1 0 0,1 0 0,0 1 0,0-1 0,0 1 0,0 0 0,1 0 0,-1 0 0,5-1 0,-8 2 0,1 1 0,0 0 0,-1 0 0,1 0 0,-1 0 0,1 0 0,0 0 0,-1 1 0,1-1 0,0 0 0,-1 0 0,1 0 0,-1 0 0,1 1 0,-1-1 0,1 0 0,0 1 0,-1-1 0,1 0 0,-1 1 0,0-1 0,1 1 0,-1-1 0,1 1 0,-1-1 0,0 1 0,1-1 0,-1 1 0,0-1 0,1 1 0,-1-1 0,0 1 0,0 0 0,1-1 0,-1 1 0,0-1 0,0 1 0,0 0 0,0-1 0,0 1 0,0 0 0,0 0 0,0 8 0,0-1 0,0 1 0,-1-1 0,0 1 0,-4 12 0,-28 89 0,-112 233-538,-78 108-1616,-375 615 530,-91-56 1957,516-796-288,122-155 8,-2-2 0,-87 72 0,124-117 447,1-1 1,-2 0-1,1-1 0,-24 11 1,33-18-143,0-1 1,0 0-1,0 0 1,0 0 0,-1-1-1,1 0 1,-1 0-1,1-1 1,0 0-1,-1 0 1,1-1-1,-1 0 1,-9-2 0,-5-4 399,0 0 1,1-2 0,-41-21 0,-47-45-2070,16 1-5515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54441-DA31-493D-B487-A6F6577AC9FB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71445-9E02-4874-B2D0-6DC579EED4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56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9401-1B51-F70C-7087-F5FCC09E3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44384-D8FB-0DBB-30E0-733653D79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70DBC-4501-830B-C5B3-4657B319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4AA3F-9194-2697-062E-93C896FF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EBC89-CB96-FD64-4966-C2AB081E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5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F674-A7F2-7289-CDD1-2FD2B09B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1C1C6-9968-C9C2-D722-E2113C5DF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64D28-85EB-D141-7254-5FDF4CDE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7F40-BE40-7E92-6D4B-0AF90C4E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B70D8-DB3B-666B-F10A-9F585A89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1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FA2EC-A6E1-9F1B-34D4-C8173ABEF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718E6-02A0-63FA-9361-F27D5EFDF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EB38-FE52-C978-2418-661DF47D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93871-4113-41BB-CBD3-3F68107B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EF47C-036E-63E7-0DDC-0723C701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82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B4FA-1DD0-7016-9FA7-97D7443A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4EF76-A2D8-BCD3-E77A-93701251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3969-55BE-D62C-A5EC-6F40C157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06302-BD9B-9F19-0819-D0F0AD9B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50EA-258E-7DE3-EA90-CD16CD77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64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3F9D-A81C-7613-E9DC-00CE46CE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FD5C4-131D-3EA5-6FC8-C751D5BC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A4CA2-DE3A-9181-A154-C6597BDB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3045D-37DB-B3BD-91FE-9429E444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EC5A-E363-5B98-09EC-364A1874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1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1A22-443F-20A2-7DC4-A02686D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BA874-1DC4-ED99-A91A-2DA0D1169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BBCB2-7A02-1694-4417-6847D0EEC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CC435-D6AA-F3D7-CF6E-C9F85401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497B2-43AF-0D8F-EB9D-5BEB83E1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FB351-9F6F-0348-7D00-C635979D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59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9DEC9-9E2B-75F8-BEBF-89FB9382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FC5C6-7C98-EEF8-8625-096E51075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A70FB-A0DE-63FC-3E87-279CAEC94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16DEF-77FD-9CDA-04B0-241783619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BCD09-3A8B-DB33-D2AC-D0A000800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05A17-16A7-45A5-69A1-79A99BD6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C5C95-1436-093A-6F98-53AB7AF3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C70C5-468C-54CF-A4D2-0FDBAEE1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21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21E1-5CF5-4367-8637-D5C6C713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C893A-F670-54C7-A731-68D1521E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6EFFB-0543-4CF7-900C-7768BEBF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6290A-EA71-5532-0DFC-E0C4B666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63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FB0CE-F7CC-533C-EA81-DF8162AE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1BF5D-94AC-0974-8030-3EEEDF7A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2BB56-DEF9-94DD-7EB2-EFE8AC9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52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CCE6-BA1E-7774-688A-12F2F6D5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BB62-AB28-294C-BE7F-64EEFDC5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5BE77-B70C-1B7C-301E-CF1072D68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8E0-1982-D055-1AF7-E1A418B3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012DC-CC2B-58E9-345C-EDB2D1FD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900B1-6C46-D0F3-F3DB-00B99720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40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D9A5-A56E-4156-0AAD-B7458B12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ED70-6979-E49C-B34B-093BEFB4B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B962-5C32-CF1B-838B-C2B195AA6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6CC87-C14C-BEA0-3C13-798DF9A5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D591A-8B24-AEED-E7ED-C17E0348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4EE93-C5A9-C5CF-5CC6-6D10DAEF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8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4FA0FD-C768-58DC-3313-3739F39E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AA22A-BB15-D737-D73D-4D432F40F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E857-248F-4BDA-00FA-62027943C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582B-DBE2-4E4A-AF99-A46B33B4A4A4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05895-F4BB-4D5C-CD50-992C34EDC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C5ACF-EA31-1328-08A0-631D45B8A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073BD-65AE-4DF4-9C05-9169AE771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6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30.png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20.png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C90CD-7C24-D411-136B-BEF2A1F49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8416" cy="7025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7B1AE-A844-FC55-3522-5149B72B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29" y="989046"/>
            <a:ext cx="12083142" cy="3872204"/>
          </a:xfrm>
        </p:spPr>
        <p:txBody>
          <a:bodyPr>
            <a:noAutofit/>
          </a:bodyPr>
          <a:lstStyle/>
          <a:p>
            <a:r>
              <a:rPr lang="en-IN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Handwritten Math Solver</a:t>
            </a:r>
          </a:p>
        </p:txBody>
      </p:sp>
    </p:spTree>
    <p:extLst>
      <p:ext uri="{BB962C8B-B14F-4D97-AF65-F5344CB8AC3E}">
        <p14:creationId xmlns:p14="http://schemas.microsoft.com/office/powerpoint/2010/main" val="929020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AF313E-26AD-18F3-32CF-AFFE5DE3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39" y="817582"/>
            <a:ext cx="11160521" cy="5968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BA253-8E93-5954-F9A7-CE708186D11F}"/>
              </a:ext>
            </a:extLst>
          </p:cNvPr>
          <p:cNvSpPr txBox="1"/>
          <p:nvPr/>
        </p:nvSpPr>
        <p:spPr>
          <a:xfrm>
            <a:off x="3453864" y="72190"/>
            <a:ext cx="528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Flowchart</a:t>
            </a:r>
          </a:p>
        </p:txBody>
      </p:sp>
    </p:spTree>
    <p:extLst>
      <p:ext uri="{BB962C8B-B14F-4D97-AF65-F5344CB8AC3E}">
        <p14:creationId xmlns:p14="http://schemas.microsoft.com/office/powerpoint/2010/main" val="373916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61BE08-8B1A-C030-4378-6FA6B8A7D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863407"/>
              </p:ext>
            </p:extLst>
          </p:nvPr>
        </p:nvGraphicFramePr>
        <p:xfrm>
          <a:off x="218948" y="3736207"/>
          <a:ext cx="3445254" cy="2508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209">
                  <a:extLst>
                    <a:ext uri="{9D8B030D-6E8A-4147-A177-3AD203B41FA5}">
                      <a16:colId xmlns:a16="http://schemas.microsoft.com/office/drawing/2014/main" val="4235717541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426835967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096987794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182485251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637265757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174920717"/>
                    </a:ext>
                  </a:extLst>
                </a:gridCol>
              </a:tblGrid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823039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60151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93908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5344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13101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093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E1F36A-404F-3406-E557-A05F064A6E11}"/>
              </a:ext>
            </a:extLst>
          </p:cNvPr>
          <p:cNvSpPr txBox="1"/>
          <p:nvPr/>
        </p:nvSpPr>
        <p:spPr>
          <a:xfrm>
            <a:off x="3736962" y="4683083"/>
            <a:ext cx="530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9E7421-5622-068B-06E7-476DB6D34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85913"/>
              </p:ext>
            </p:extLst>
          </p:nvPr>
        </p:nvGraphicFramePr>
        <p:xfrm>
          <a:off x="4340074" y="4359057"/>
          <a:ext cx="1554477" cy="1250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159">
                  <a:extLst>
                    <a:ext uri="{9D8B030D-6E8A-4147-A177-3AD203B41FA5}">
                      <a16:colId xmlns:a16="http://schemas.microsoft.com/office/drawing/2014/main" val="904667677"/>
                    </a:ext>
                  </a:extLst>
                </a:gridCol>
                <a:gridCol w="432094">
                  <a:extLst>
                    <a:ext uri="{9D8B030D-6E8A-4147-A177-3AD203B41FA5}">
                      <a16:colId xmlns:a16="http://schemas.microsoft.com/office/drawing/2014/main" val="2260302684"/>
                    </a:ext>
                  </a:extLst>
                </a:gridCol>
                <a:gridCol w="604224">
                  <a:extLst>
                    <a:ext uri="{9D8B030D-6E8A-4147-A177-3AD203B41FA5}">
                      <a16:colId xmlns:a16="http://schemas.microsoft.com/office/drawing/2014/main" val="3591346215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87713"/>
                  </a:ext>
                </a:extLst>
              </a:tr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826379"/>
                  </a:ext>
                </a:extLst>
              </a:tr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69039"/>
                  </a:ext>
                </a:extLst>
              </a:tr>
            </a:tbl>
          </a:graphicData>
        </a:graphic>
      </p:graphicFrame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FBC534A1-9056-8E02-06AB-39898519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92879"/>
              </p:ext>
            </p:extLst>
          </p:nvPr>
        </p:nvGraphicFramePr>
        <p:xfrm>
          <a:off x="396104" y="1549472"/>
          <a:ext cx="1696276" cy="1482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6276">
                  <a:extLst>
                    <a:ext uri="{9D8B030D-6E8A-4147-A177-3AD203B41FA5}">
                      <a16:colId xmlns:a16="http://schemas.microsoft.com/office/drawing/2014/main" val="2975026159"/>
                    </a:ext>
                  </a:extLst>
                </a:gridCol>
              </a:tblGrid>
              <a:tr h="7412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86766"/>
                  </a:ext>
                </a:extLst>
              </a:tr>
              <a:tr h="7412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0236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A158C1E-88EA-FFD5-E6DC-819FE1250252}"/>
              </a:ext>
            </a:extLst>
          </p:cNvPr>
          <p:cNvSpPr txBox="1"/>
          <p:nvPr/>
        </p:nvSpPr>
        <p:spPr>
          <a:xfrm>
            <a:off x="1316431" y="6244375"/>
            <a:ext cx="89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x 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B8CA9C-0B8F-3C21-CA6C-4D2F15B3C9D2}"/>
              </a:ext>
            </a:extLst>
          </p:cNvPr>
          <p:cNvSpPr txBox="1"/>
          <p:nvPr/>
        </p:nvSpPr>
        <p:spPr>
          <a:xfrm>
            <a:off x="4103451" y="3305596"/>
            <a:ext cx="231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/ Kernel (3 x 3)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18DC71-3693-078B-1AFC-38AFDF026C0F}"/>
              </a:ext>
            </a:extLst>
          </p:cNvPr>
          <p:cNvSpPr txBox="1"/>
          <p:nvPr/>
        </p:nvSpPr>
        <p:spPr>
          <a:xfrm>
            <a:off x="4109869" y="5674988"/>
            <a:ext cx="2311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Edge Detection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841587-8760-A502-9B80-DB1FD3E91D74}"/>
              </a:ext>
            </a:extLst>
          </p:cNvPr>
          <p:cNvCxnSpPr/>
          <p:nvPr/>
        </p:nvCxnSpPr>
        <p:spPr>
          <a:xfrm>
            <a:off x="6421376" y="2290715"/>
            <a:ext cx="0" cy="4372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8E5BC92-2917-ED00-9A17-B696E97EE982}"/>
              </a:ext>
            </a:extLst>
          </p:cNvPr>
          <p:cNvSpPr txBox="1"/>
          <p:nvPr/>
        </p:nvSpPr>
        <p:spPr>
          <a:xfrm>
            <a:off x="7375451" y="4992508"/>
            <a:ext cx="387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Calculation is been done.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F4CF7D7-DCE2-78C0-1421-56665B78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896" r="16177" b="24693"/>
          <a:stretch/>
        </p:blipFill>
        <p:spPr>
          <a:xfrm>
            <a:off x="6578821" y="2290715"/>
            <a:ext cx="5472243" cy="23995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A98C45F-229E-8781-3C82-66FF7FE52AFD}"/>
              </a:ext>
            </a:extLst>
          </p:cNvPr>
          <p:cNvSpPr txBox="1"/>
          <p:nvPr/>
        </p:nvSpPr>
        <p:spPr>
          <a:xfrm>
            <a:off x="2283099" y="1859534"/>
            <a:ext cx="3613104" cy="923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– 255</a:t>
            </a:r>
          </a:p>
          <a:p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–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61909-D16D-B2FB-A12F-C403F222433C}"/>
              </a:ext>
            </a:extLst>
          </p:cNvPr>
          <p:cNvSpPr txBox="1"/>
          <p:nvPr/>
        </p:nvSpPr>
        <p:spPr>
          <a:xfrm>
            <a:off x="3887002" y="844653"/>
            <a:ext cx="44179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69B9C1-DBBD-0867-5F0A-AD1698780775}"/>
              </a:ext>
            </a:extLst>
          </p:cNvPr>
          <p:cNvSpPr txBox="1"/>
          <p:nvPr/>
        </p:nvSpPr>
        <p:spPr>
          <a:xfrm>
            <a:off x="2374632" y="13656"/>
            <a:ext cx="7442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Convolutional Operation</a:t>
            </a:r>
          </a:p>
        </p:txBody>
      </p:sp>
    </p:spTree>
    <p:extLst>
      <p:ext uri="{BB962C8B-B14F-4D97-AF65-F5344CB8AC3E}">
        <p14:creationId xmlns:p14="http://schemas.microsoft.com/office/powerpoint/2010/main" val="248687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17CB07-0C31-6221-7573-0997C91DCB2F}"/>
              </a:ext>
            </a:extLst>
          </p:cNvPr>
          <p:cNvSpPr txBox="1"/>
          <p:nvPr/>
        </p:nvSpPr>
        <p:spPr>
          <a:xfrm>
            <a:off x="7052317" y="2700168"/>
            <a:ext cx="6184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9DD2-7E3C-5423-086E-D6ECC3B7256F}"/>
              </a:ext>
            </a:extLst>
          </p:cNvPr>
          <p:cNvSpPr txBox="1"/>
          <p:nvPr/>
        </p:nvSpPr>
        <p:spPr>
          <a:xfrm>
            <a:off x="8598628" y="1256128"/>
            <a:ext cx="26758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6B99922-C9EB-12D2-DA94-6E23C4F95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47652"/>
              </p:ext>
            </p:extLst>
          </p:nvPr>
        </p:nvGraphicFramePr>
        <p:xfrm>
          <a:off x="7935902" y="1876972"/>
          <a:ext cx="2935224" cy="2168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806">
                  <a:extLst>
                    <a:ext uri="{9D8B030D-6E8A-4147-A177-3AD203B41FA5}">
                      <a16:colId xmlns:a16="http://schemas.microsoft.com/office/drawing/2014/main" val="2546057796"/>
                    </a:ext>
                  </a:extLst>
                </a:gridCol>
                <a:gridCol w="733806">
                  <a:extLst>
                    <a:ext uri="{9D8B030D-6E8A-4147-A177-3AD203B41FA5}">
                      <a16:colId xmlns:a16="http://schemas.microsoft.com/office/drawing/2014/main" val="383241074"/>
                    </a:ext>
                  </a:extLst>
                </a:gridCol>
                <a:gridCol w="733806">
                  <a:extLst>
                    <a:ext uri="{9D8B030D-6E8A-4147-A177-3AD203B41FA5}">
                      <a16:colId xmlns:a16="http://schemas.microsoft.com/office/drawing/2014/main" val="2688342028"/>
                    </a:ext>
                  </a:extLst>
                </a:gridCol>
                <a:gridCol w="733806">
                  <a:extLst>
                    <a:ext uri="{9D8B030D-6E8A-4147-A177-3AD203B41FA5}">
                      <a16:colId xmlns:a16="http://schemas.microsoft.com/office/drawing/2014/main" val="2889950297"/>
                    </a:ext>
                  </a:extLst>
                </a:gridCol>
              </a:tblGrid>
              <a:tr h="54220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11906"/>
                  </a:ext>
                </a:extLst>
              </a:tr>
              <a:tr h="54220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292683"/>
                  </a:ext>
                </a:extLst>
              </a:tr>
              <a:tr h="54220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61229"/>
                  </a:ext>
                </a:extLst>
              </a:tr>
              <a:tr h="54220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4441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4AB39C6B-40E1-777D-3FC9-45AE0D3E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53596"/>
              </p:ext>
            </p:extLst>
          </p:nvPr>
        </p:nvGraphicFramePr>
        <p:xfrm>
          <a:off x="5261192" y="2505623"/>
          <a:ext cx="1554477" cy="1250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138">
                  <a:extLst>
                    <a:ext uri="{9D8B030D-6E8A-4147-A177-3AD203B41FA5}">
                      <a16:colId xmlns:a16="http://schemas.microsoft.com/office/drawing/2014/main" val="904667677"/>
                    </a:ext>
                  </a:extLst>
                </a:gridCol>
                <a:gridCol w="495220">
                  <a:extLst>
                    <a:ext uri="{9D8B030D-6E8A-4147-A177-3AD203B41FA5}">
                      <a16:colId xmlns:a16="http://schemas.microsoft.com/office/drawing/2014/main" val="2260302684"/>
                    </a:ext>
                  </a:extLst>
                </a:gridCol>
                <a:gridCol w="527119">
                  <a:extLst>
                    <a:ext uri="{9D8B030D-6E8A-4147-A177-3AD203B41FA5}">
                      <a16:colId xmlns:a16="http://schemas.microsoft.com/office/drawing/2014/main" val="3591346215"/>
                    </a:ext>
                  </a:extLst>
                </a:gridCol>
              </a:tblGrid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87713"/>
                  </a:ext>
                </a:extLst>
              </a:tr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826379"/>
                  </a:ext>
                </a:extLst>
              </a:tr>
              <a:tr h="41695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69039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FDE309C4-CA1A-21F7-83B1-374E6A8CB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567400"/>
              </p:ext>
            </p:extLst>
          </p:nvPr>
        </p:nvGraphicFramePr>
        <p:xfrm>
          <a:off x="810846" y="1876972"/>
          <a:ext cx="3445254" cy="2508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209">
                  <a:extLst>
                    <a:ext uri="{9D8B030D-6E8A-4147-A177-3AD203B41FA5}">
                      <a16:colId xmlns:a16="http://schemas.microsoft.com/office/drawing/2014/main" val="4235717541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426835967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096987794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182485251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637265757"/>
                    </a:ext>
                  </a:extLst>
                </a:gridCol>
                <a:gridCol w="574209">
                  <a:extLst>
                    <a:ext uri="{9D8B030D-6E8A-4147-A177-3AD203B41FA5}">
                      <a16:colId xmlns:a16="http://schemas.microsoft.com/office/drawing/2014/main" val="3174920717"/>
                    </a:ext>
                  </a:extLst>
                </a:gridCol>
              </a:tblGrid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823039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60151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93908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745344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813101"/>
                  </a:ext>
                </a:extLst>
              </a:tr>
              <a:tr h="418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093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F3B9BC8-6DA0-B51B-50C2-61312957CEAE}"/>
              </a:ext>
            </a:extLst>
          </p:cNvPr>
          <p:cNvSpPr txBox="1"/>
          <p:nvPr/>
        </p:nvSpPr>
        <p:spPr>
          <a:xfrm>
            <a:off x="4492748" y="2816435"/>
            <a:ext cx="5317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8F35-A915-0013-7982-94F3661ABBFE}"/>
              </a:ext>
            </a:extLst>
          </p:cNvPr>
          <p:cNvSpPr txBox="1"/>
          <p:nvPr/>
        </p:nvSpPr>
        <p:spPr>
          <a:xfrm>
            <a:off x="1947672" y="4480560"/>
            <a:ext cx="1773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Matrix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3690B-6E65-DD18-05FD-813BDA68B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6"/>
          <a:stretch/>
        </p:blipFill>
        <p:spPr>
          <a:xfrm>
            <a:off x="657896" y="1202893"/>
            <a:ext cx="10876207" cy="54223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EFDA58-3206-E227-51EF-3160771986DB}"/>
                  </a:ext>
                </a:extLst>
              </p14:cNvPr>
              <p14:cNvContentPartPr/>
              <p14:nvPr/>
            </p14:nvContentPartPr>
            <p14:xfrm>
              <a:off x="6333461" y="12028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EFDA58-3206-E227-51EF-3160771986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4461" y="11938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6551BD-B1AE-8504-5367-FDDDDC7FFCBD}"/>
                  </a:ext>
                </a:extLst>
              </p14:cNvPr>
              <p14:cNvContentPartPr/>
              <p14:nvPr/>
            </p14:nvContentPartPr>
            <p14:xfrm>
              <a:off x="6343181" y="202117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6551BD-B1AE-8504-5367-FDDDDC7FFC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4181" y="201253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A4F09-81E2-BA9F-F757-C7E2B270512F}"/>
              </a:ext>
            </a:extLst>
          </p:cNvPr>
          <p:cNvGrpSpPr/>
          <p:nvPr/>
        </p:nvGrpSpPr>
        <p:grpSpPr>
          <a:xfrm>
            <a:off x="5495741" y="3108733"/>
            <a:ext cx="10080" cy="360"/>
            <a:chOff x="5495741" y="3108733"/>
            <a:chExt cx="100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63C8B6-5D36-AA91-CA6C-BD66401453CE}"/>
                    </a:ext>
                  </a:extLst>
                </p14:cNvPr>
                <p14:cNvContentPartPr/>
                <p14:nvPr/>
              </p14:nvContentPartPr>
              <p14:xfrm>
                <a:off x="5495741" y="3108733"/>
                <a:ext cx="21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63C8B6-5D36-AA91-CA6C-BD66401453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86741" y="3100093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A671F95-6486-BE09-4A72-4FD10FB8DDB7}"/>
                    </a:ext>
                  </a:extLst>
                </p14:cNvPr>
                <p14:cNvContentPartPr/>
                <p14:nvPr/>
              </p14:nvContentPartPr>
              <p14:xfrm>
                <a:off x="5505461" y="3108733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A671F95-6486-BE09-4A72-4FD10FB8DD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96821" y="31000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9327CD-4595-8201-CD84-A822E2783A65}"/>
                    </a:ext>
                  </a:extLst>
                </p14:cNvPr>
                <p14:cNvContentPartPr/>
                <p14:nvPr/>
              </p14:nvContentPartPr>
              <p14:xfrm>
                <a:off x="5505461" y="3108733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9327CD-4595-8201-CD84-A822E2783A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96821" y="31000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6B05E2-0FD1-3F7A-62ED-66B6E34296C1}"/>
                  </a:ext>
                </a:extLst>
              </p14:cNvPr>
              <p14:cNvContentPartPr/>
              <p14:nvPr/>
            </p14:nvContentPartPr>
            <p14:xfrm>
              <a:off x="9663821" y="376321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6B05E2-0FD1-3F7A-62ED-66B6E3429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4821" y="37542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54AF3B-D1F2-97B1-963B-96A28AB51C58}"/>
                  </a:ext>
                </a:extLst>
              </p14:cNvPr>
              <p14:cNvContentPartPr/>
              <p14:nvPr/>
            </p14:nvContentPartPr>
            <p14:xfrm>
              <a:off x="6733781" y="2897053"/>
              <a:ext cx="956880" cy="134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54AF3B-D1F2-97B1-963B-96A28AB51C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5141" y="2888413"/>
                <a:ext cx="974520" cy="1363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C6DEBEE-764E-C6EC-209A-A8577B1D8E1C}"/>
              </a:ext>
            </a:extLst>
          </p:cNvPr>
          <p:cNvSpPr txBox="1"/>
          <p:nvPr/>
        </p:nvSpPr>
        <p:spPr>
          <a:xfrm>
            <a:off x="1816901" y="0"/>
            <a:ext cx="905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Results</a:t>
            </a:r>
          </a:p>
        </p:txBody>
      </p:sp>
    </p:spTree>
    <p:extLst>
      <p:ext uri="{BB962C8B-B14F-4D97-AF65-F5344CB8AC3E}">
        <p14:creationId xmlns:p14="http://schemas.microsoft.com/office/powerpoint/2010/main" val="282300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D4BB9-D186-1A89-2B47-4A3A0EB44F52}"/>
              </a:ext>
            </a:extLst>
          </p:cNvPr>
          <p:cNvSpPr txBox="1"/>
          <p:nvPr/>
        </p:nvSpPr>
        <p:spPr>
          <a:xfrm>
            <a:off x="4486656" y="0"/>
            <a:ext cx="3218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92D8BF-9A3B-0D38-3641-3DC47684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94438"/>
              </p:ext>
            </p:extLst>
          </p:nvPr>
        </p:nvGraphicFramePr>
        <p:xfrm>
          <a:off x="367792" y="1131146"/>
          <a:ext cx="2402838" cy="22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473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</a:tblGrid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5AD904-94C8-2315-5643-9A06D7F6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091966"/>
              </p:ext>
            </p:extLst>
          </p:nvPr>
        </p:nvGraphicFramePr>
        <p:xfrm>
          <a:off x="3181096" y="1134532"/>
          <a:ext cx="2402838" cy="22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473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</a:tblGrid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5D7DCE-58D0-EF7F-F093-2FAAB2F7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20378"/>
              </p:ext>
            </p:extLst>
          </p:nvPr>
        </p:nvGraphicFramePr>
        <p:xfrm>
          <a:off x="5994400" y="1131146"/>
          <a:ext cx="2402838" cy="22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473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</a:tblGrid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E7778E-DBCE-0E03-CE18-C7568B0D8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82708"/>
              </p:ext>
            </p:extLst>
          </p:nvPr>
        </p:nvGraphicFramePr>
        <p:xfrm>
          <a:off x="8807704" y="1131146"/>
          <a:ext cx="2402838" cy="2206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0473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400473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</a:tblGrid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6773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EEEF13-F9E0-3F5E-9F47-EB038AEBE8DD}"/>
              </a:ext>
            </a:extLst>
          </p:cNvPr>
          <p:cNvSpPr txBox="1"/>
          <p:nvPr/>
        </p:nvSpPr>
        <p:spPr>
          <a:xfrm>
            <a:off x="3383279" y="3390567"/>
            <a:ext cx="54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x 6 Matrix with a 3 x 3 kernel</a:t>
            </a:r>
            <a:endParaRPr lang="en-IN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474394-08D9-9B37-BF57-26511DFD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654716"/>
              </p:ext>
            </p:extLst>
          </p:nvPr>
        </p:nvGraphicFramePr>
        <p:xfrm>
          <a:off x="4518656" y="3883164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78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EA1722-1C8E-D22A-D591-09DBB9CD4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326874"/>
              </p:ext>
            </p:extLst>
          </p:nvPr>
        </p:nvGraphicFramePr>
        <p:xfrm>
          <a:off x="640072" y="502920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33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B62F38-91F6-F062-ADF6-B417149DB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03680"/>
              </p:ext>
            </p:extLst>
          </p:nvPr>
        </p:nvGraphicFramePr>
        <p:xfrm>
          <a:off x="4363208" y="502920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0A56A7-C140-3D69-FB3E-F72C32802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07801"/>
              </p:ext>
            </p:extLst>
          </p:nvPr>
        </p:nvGraphicFramePr>
        <p:xfrm>
          <a:off x="7967472" y="502920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1A3E48-3EA4-7418-FEB9-D4B26A3FC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537026"/>
              </p:ext>
            </p:extLst>
          </p:nvPr>
        </p:nvGraphicFramePr>
        <p:xfrm>
          <a:off x="640072" y="3706374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AF6CA-4B64-12FB-0FB8-091793C03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26404"/>
              </p:ext>
            </p:extLst>
          </p:nvPr>
        </p:nvGraphicFramePr>
        <p:xfrm>
          <a:off x="4363208" y="3706374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B29165-C92C-D461-E1B4-9AEDB7B7C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2278"/>
              </p:ext>
            </p:extLst>
          </p:nvPr>
        </p:nvGraphicFramePr>
        <p:xfrm>
          <a:off x="7967472" y="3706374"/>
          <a:ext cx="31546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336">
                  <a:extLst>
                    <a:ext uri="{9D8B030D-6E8A-4147-A177-3AD203B41FA5}">
                      <a16:colId xmlns:a16="http://schemas.microsoft.com/office/drawing/2014/main" val="2910328323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2022409409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583225798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101731999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772172582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924109146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541693914"/>
                    </a:ext>
                  </a:extLst>
                </a:gridCol>
                <a:gridCol w="394336">
                  <a:extLst>
                    <a:ext uri="{9D8B030D-6E8A-4147-A177-3AD203B41FA5}">
                      <a16:colId xmlns:a16="http://schemas.microsoft.com/office/drawing/2014/main" val="3145885579"/>
                    </a:ext>
                  </a:extLst>
                </a:gridCol>
              </a:tblGrid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65953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8824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07096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7114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71400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09254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03571"/>
                  </a:ext>
                </a:extLst>
              </a:tr>
              <a:tr h="331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6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37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D14BA-6407-F3B1-A7CF-C90B52BD33B7}"/>
              </a:ext>
            </a:extLst>
          </p:cNvPr>
          <p:cNvSpPr txBox="1"/>
          <p:nvPr/>
        </p:nvSpPr>
        <p:spPr>
          <a:xfrm>
            <a:off x="4116324" y="0"/>
            <a:ext cx="395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Max-Pooling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95159-B94E-662A-7FF1-6AA39744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812" y="3662974"/>
            <a:ext cx="6687252" cy="2790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2286B-89BC-0B8C-D08B-23724C58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4" y="916067"/>
            <a:ext cx="5895476" cy="26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19419-5DE8-CB0D-B1B3-07CFE5AB7AF7}"/>
              </a:ext>
            </a:extLst>
          </p:cNvPr>
          <p:cNvSpPr txBox="1"/>
          <p:nvPr/>
        </p:nvSpPr>
        <p:spPr>
          <a:xfrm>
            <a:off x="1491996" y="0"/>
            <a:ext cx="9208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– Fully Connected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41F9F-0D1B-B905-1E7E-9F07D9D0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88" y="2787954"/>
            <a:ext cx="5963150" cy="3684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0339D5-92DD-6F3A-8300-0AFA61FF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2" y="1465646"/>
            <a:ext cx="5621605" cy="304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BCA60-34E4-7459-6140-D11C0AA45134}"/>
              </a:ext>
            </a:extLst>
          </p:cNvPr>
          <p:cNvSpPr txBox="1"/>
          <p:nvPr/>
        </p:nvSpPr>
        <p:spPr>
          <a:xfrm>
            <a:off x="6936115" y="1819656"/>
            <a:ext cx="3968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 the Classification.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C2A7D-805F-984C-3EBF-16D6E82F6118}"/>
              </a:ext>
            </a:extLst>
          </p:cNvPr>
          <p:cNvSpPr txBox="1"/>
          <p:nvPr/>
        </p:nvSpPr>
        <p:spPr>
          <a:xfrm>
            <a:off x="1139476" y="5038344"/>
            <a:ext cx="39227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Prone to Overfitting.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FF387B-BF48-6762-8025-48B0F2529E1A}"/>
              </a:ext>
            </a:extLst>
          </p:cNvPr>
          <p:cNvSpPr txBox="1"/>
          <p:nvPr/>
        </p:nvSpPr>
        <p:spPr>
          <a:xfrm>
            <a:off x="4290060" y="0"/>
            <a:ext cx="3611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A15F5-4E14-19B3-30DE-CAA5A90E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" y="960337"/>
            <a:ext cx="6441328" cy="3342688"/>
          </a:xfrm>
          <a:prstGeom prst="rect">
            <a:avLst/>
          </a:prstGeom>
        </p:spPr>
      </p:pic>
      <p:pic>
        <p:nvPicPr>
          <p:cNvPr id="4098" name="Picture 2" descr="Coding Neural Network — Dropout. Dropout is a regularization technique… |  by Imad Dabbura | Towards Data Science">
            <a:extLst>
              <a:ext uri="{FF2B5EF4-FFF2-40B4-BE49-F238E27FC236}">
                <a16:creationId xmlns:a16="http://schemas.microsoft.com/office/drawing/2014/main" id="{64A25963-3CFE-4191-D538-3F4867B2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984" y="2621072"/>
            <a:ext cx="5247324" cy="39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083A2-7D8F-0BA0-E276-07727E516F65}"/>
              </a:ext>
            </a:extLst>
          </p:cNvPr>
          <p:cNvSpPr txBox="1"/>
          <p:nvPr/>
        </p:nvSpPr>
        <p:spPr>
          <a:xfrm>
            <a:off x="7662672" y="1510591"/>
            <a:ext cx="361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overfitting.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A49AD-4F40-FD6A-2A0A-3FEEF3053AA8}"/>
              </a:ext>
            </a:extLst>
          </p:cNvPr>
          <p:cNvSpPr txBox="1"/>
          <p:nvPr/>
        </p:nvSpPr>
        <p:spPr>
          <a:xfrm>
            <a:off x="1078992" y="5466776"/>
            <a:ext cx="4206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increases accuracy by 2%.</a:t>
            </a:r>
          </a:p>
        </p:txBody>
      </p:sp>
    </p:spTree>
    <p:extLst>
      <p:ext uri="{BB962C8B-B14F-4D97-AF65-F5344CB8AC3E}">
        <p14:creationId xmlns:p14="http://schemas.microsoft.com/office/powerpoint/2010/main" val="46736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E0F2B8F-5E3C-ADF0-F58E-A785DA89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0" y="968157"/>
            <a:ext cx="10519019" cy="56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52F48-F654-92D4-EBDC-4FC6469FC125}"/>
              </a:ext>
            </a:extLst>
          </p:cNvPr>
          <p:cNvSpPr txBox="1"/>
          <p:nvPr/>
        </p:nvSpPr>
        <p:spPr>
          <a:xfrm>
            <a:off x="2127504" y="109728"/>
            <a:ext cx="7936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33547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A8EBED-A3B6-75A7-0077-84DA8FEAD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EA163-EA5B-3D12-7FA4-6D981A61A45B}"/>
              </a:ext>
            </a:extLst>
          </p:cNvPr>
          <p:cNvSpPr txBox="1"/>
          <p:nvPr/>
        </p:nvSpPr>
        <p:spPr>
          <a:xfrm>
            <a:off x="2543556" y="195943"/>
            <a:ext cx="7104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 to be covered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DE511-B868-957A-15DB-FF98D33546AB}"/>
              </a:ext>
            </a:extLst>
          </p:cNvPr>
          <p:cNvSpPr txBox="1"/>
          <p:nvPr/>
        </p:nvSpPr>
        <p:spPr>
          <a:xfrm>
            <a:off x="1890412" y="1026940"/>
            <a:ext cx="7168896" cy="625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Brief on CNN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Layers and Parameters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20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CCB963-00C4-CB82-DCB8-0C4C8C00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6696E4-D0F5-4974-A26A-1DF2E48DBF02}"/>
              </a:ext>
            </a:extLst>
          </p:cNvPr>
          <p:cNvSpPr txBox="1"/>
          <p:nvPr/>
        </p:nvSpPr>
        <p:spPr>
          <a:xfrm>
            <a:off x="2997200" y="224948"/>
            <a:ext cx="919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the Back-end Code : </a:t>
            </a:r>
            <a:endParaRPr lang="en-IN" sz="4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B9B3B-35E4-F33E-3CD6-66FBB1A4BF33}"/>
              </a:ext>
            </a:extLst>
          </p:cNvPr>
          <p:cNvSpPr txBox="1"/>
          <p:nvPr/>
        </p:nvSpPr>
        <p:spPr>
          <a:xfrm>
            <a:off x="1986280" y="1382286"/>
            <a:ext cx="8219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Binarization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Inverting Image 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Detection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 Segmentation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Classification using the CNN model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into a string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the equation using EVAL()</a:t>
            </a:r>
            <a:endParaRPr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2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410567A-60AA-31FA-75F2-6AB3725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98E5A-1935-7D96-D391-7D1880BE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0" y="253162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Binarization and Inverting Image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BF892-7357-60CC-6DB9-D888B8EF4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" r="77250" b="57629"/>
          <a:stretch/>
        </p:blipFill>
        <p:spPr>
          <a:xfrm>
            <a:off x="6254812" y="1905505"/>
            <a:ext cx="4625081" cy="311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89D86-1397-A2F8-9717-55CBF9739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t="5224" b="5224"/>
          <a:stretch/>
        </p:blipFill>
        <p:spPr>
          <a:xfrm>
            <a:off x="1254244" y="2785816"/>
            <a:ext cx="4625082" cy="3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8BEE49-E062-A09C-69AF-854E5B14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3B2A15-9926-D5CC-6A31-5110B9B05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" r="77250" b="57629"/>
          <a:stretch/>
        </p:blipFill>
        <p:spPr>
          <a:xfrm>
            <a:off x="4603267" y="2001052"/>
            <a:ext cx="5821287" cy="38139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08C55-878C-DE7B-AFB5-9D96DF04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063" y="479709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Detection and Character Segmentation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BCF30-B84F-6EC7-EF37-78738917E35D}"/>
              </a:ext>
            </a:extLst>
          </p:cNvPr>
          <p:cNvSpPr/>
          <p:nvPr/>
        </p:nvSpPr>
        <p:spPr>
          <a:xfrm>
            <a:off x="5247407" y="2670196"/>
            <a:ext cx="1636048" cy="22862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DD2DC-AF0F-3629-0F2A-AFCBF2C54A89}"/>
              </a:ext>
            </a:extLst>
          </p:cNvPr>
          <p:cNvSpPr/>
          <p:nvPr/>
        </p:nvSpPr>
        <p:spPr>
          <a:xfrm>
            <a:off x="7127517" y="3204790"/>
            <a:ext cx="1136113" cy="14064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BCBE2B-E79C-2B67-179C-8D3CD9BEF461}"/>
              </a:ext>
            </a:extLst>
          </p:cNvPr>
          <p:cNvSpPr/>
          <p:nvPr/>
        </p:nvSpPr>
        <p:spPr>
          <a:xfrm>
            <a:off x="8484185" y="2782987"/>
            <a:ext cx="1351187" cy="22500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13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23D127-F1E5-FD1D-6E8F-98E19B37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7557E4-E499-055C-9629-E875EDFE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" t="10283" r="90294" b="66450"/>
          <a:stretch/>
        </p:blipFill>
        <p:spPr>
          <a:xfrm>
            <a:off x="1722221" y="3217218"/>
            <a:ext cx="1902217" cy="2031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D79F6-CA6C-85AE-08FF-0421DE95F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4720" r="85350" b="69802"/>
          <a:stretch/>
        </p:blipFill>
        <p:spPr>
          <a:xfrm>
            <a:off x="4918604" y="3217218"/>
            <a:ext cx="1824312" cy="2031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EC8497-817D-575C-5BD7-5CF380AF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0" t="11367" r="77250" b="66351"/>
          <a:stretch/>
        </p:blipFill>
        <p:spPr>
          <a:xfrm>
            <a:off x="7946553" y="3250503"/>
            <a:ext cx="1953590" cy="2031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A36D8-D162-FF6F-9938-EDBB651A2672}"/>
              </a:ext>
            </a:extLst>
          </p:cNvPr>
          <p:cNvSpPr txBox="1"/>
          <p:nvPr/>
        </p:nvSpPr>
        <p:spPr>
          <a:xfrm>
            <a:off x="2673329" y="200384"/>
            <a:ext cx="8092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Character Extracted is Reshape into 28x28x1size and then given as input into the CNN model</a:t>
            </a:r>
            <a:endParaRPr lang="en-IN" sz="4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8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CCB963-00C4-CB82-DCB8-0C4C8C003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B9B3B-35E4-F33E-3CD6-66FBB1A4BF33}"/>
              </a:ext>
            </a:extLst>
          </p:cNvPr>
          <p:cNvSpPr txBox="1"/>
          <p:nvPr/>
        </p:nvSpPr>
        <p:spPr>
          <a:xfrm>
            <a:off x="1813560" y="1720840"/>
            <a:ext cx="8219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character segmentation, each image is passed into the CNN model for digit detection.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detecting the digit the equation is converted into a string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String equation is solved using EVAL()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02CD7-5B6A-599A-3C5E-4537AA1354D3}"/>
              </a:ext>
            </a:extLst>
          </p:cNvPr>
          <p:cNvSpPr txBox="1"/>
          <p:nvPr/>
        </p:nvSpPr>
        <p:spPr>
          <a:xfrm>
            <a:off x="2997200" y="255428"/>
            <a:ext cx="919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Process</a:t>
            </a:r>
            <a:endParaRPr lang="en-IN" sz="4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3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CB25A-0940-BA80-7648-ACF4EAF74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4B334D-BEC1-6CE1-678E-66ACE7781ADF}"/>
              </a:ext>
            </a:extLst>
          </p:cNvPr>
          <p:cNvSpPr txBox="1"/>
          <p:nvPr/>
        </p:nvSpPr>
        <p:spPr>
          <a:xfrm>
            <a:off x="3654044" y="146304"/>
            <a:ext cx="442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Layers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261658-2498-92EF-F8F1-096A30BAF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92312"/>
              </p:ext>
            </p:extLst>
          </p:nvPr>
        </p:nvGraphicFramePr>
        <p:xfrm>
          <a:off x="1693673" y="1118430"/>
          <a:ext cx="8105649" cy="474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1883">
                  <a:extLst>
                    <a:ext uri="{9D8B030D-6E8A-4147-A177-3AD203B41FA5}">
                      <a16:colId xmlns:a16="http://schemas.microsoft.com/office/drawing/2014/main" val="2366607134"/>
                    </a:ext>
                  </a:extLst>
                </a:gridCol>
                <a:gridCol w="2701883">
                  <a:extLst>
                    <a:ext uri="{9D8B030D-6E8A-4147-A177-3AD203B41FA5}">
                      <a16:colId xmlns:a16="http://schemas.microsoft.com/office/drawing/2014/main" val="3771734359"/>
                    </a:ext>
                  </a:extLst>
                </a:gridCol>
                <a:gridCol w="2701883">
                  <a:extLst>
                    <a:ext uri="{9D8B030D-6E8A-4147-A177-3AD203B41FA5}">
                      <a16:colId xmlns:a16="http://schemas.microsoft.com/office/drawing/2014/main" val="574210669"/>
                    </a:ext>
                  </a:extLst>
                </a:gridCol>
              </a:tblGrid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Operational Layer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Input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Output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690941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Convolutional 2D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28,28,1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28,28,32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58040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Max Pooling 2D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28,28,32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14,14,32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8175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Convolutional 2D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14,14,15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12,12,15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11604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Max Pooling 2D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12,12,15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6,6,15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27435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Flatten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6,6,15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5264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Drop Out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07808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Dense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85808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Dense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238761"/>
                  </a:ext>
                </a:extLst>
              </a:tr>
              <a:tr h="47489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Dense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91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F5C230-055F-E2AB-60EA-D37A9402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FF5C020-D832-F7F8-743D-77AD5498B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54714"/>
              </p:ext>
            </p:extLst>
          </p:nvPr>
        </p:nvGraphicFramePr>
        <p:xfrm>
          <a:off x="1753616" y="1272709"/>
          <a:ext cx="7923784" cy="4312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1892">
                  <a:extLst>
                    <a:ext uri="{9D8B030D-6E8A-4147-A177-3AD203B41FA5}">
                      <a16:colId xmlns:a16="http://schemas.microsoft.com/office/drawing/2014/main" val="1943257787"/>
                    </a:ext>
                  </a:extLst>
                </a:gridCol>
                <a:gridCol w="3961892">
                  <a:extLst>
                    <a:ext uri="{9D8B030D-6E8A-4147-A177-3AD203B41FA5}">
                      <a16:colId xmlns:a16="http://schemas.microsoft.com/office/drawing/2014/main" val="3470044454"/>
                    </a:ext>
                  </a:extLst>
                </a:gridCol>
              </a:tblGrid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Kaggle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904137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011776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541871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763999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 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5829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METRIC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28694"/>
                  </a:ext>
                </a:extLst>
              </a:tr>
              <a:tr h="616083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ACHIEVED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851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180C32-FCB3-00C1-E3E8-279B05215617}"/>
              </a:ext>
            </a:extLst>
          </p:cNvPr>
          <p:cNvSpPr txBox="1"/>
          <p:nvPr/>
        </p:nvSpPr>
        <p:spPr>
          <a:xfrm>
            <a:off x="1450848" y="35459"/>
            <a:ext cx="9290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70926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CA712-BBC8-A54E-E4AF-8472F2AA0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59AAD-7949-7966-55FE-E64C3D692C9D}"/>
              </a:ext>
            </a:extLst>
          </p:cNvPr>
          <p:cNvSpPr txBox="1"/>
          <p:nvPr/>
        </p:nvSpPr>
        <p:spPr>
          <a:xfrm>
            <a:off x="3595116" y="0"/>
            <a:ext cx="500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5CDB3-64B8-7167-C7CD-F8766A0EA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55" y="1867600"/>
            <a:ext cx="5219057" cy="3479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AB1F4-6D7E-7A17-4B73-EF7CB9173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8" y="1119230"/>
            <a:ext cx="5219056" cy="3479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27466-5CBD-FF38-52E7-3418CA026EDA}"/>
              </a:ext>
            </a:extLst>
          </p:cNvPr>
          <p:cNvSpPr txBox="1"/>
          <p:nvPr/>
        </p:nvSpPr>
        <p:spPr>
          <a:xfrm>
            <a:off x="2142744" y="1119230"/>
            <a:ext cx="25420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vs Epochs</a:t>
            </a:r>
            <a:endParaRPr lang="en-IN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CC072-FEEE-E431-F02E-940F01AC1ADF}"/>
              </a:ext>
            </a:extLst>
          </p:cNvPr>
          <p:cNvSpPr txBox="1"/>
          <p:nvPr/>
        </p:nvSpPr>
        <p:spPr>
          <a:xfrm>
            <a:off x="7090630" y="1867600"/>
            <a:ext cx="3072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vs Epochs</a:t>
            </a:r>
            <a:endParaRPr lang="en-IN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8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E333D-1E79-D9A4-5842-EE2CC6985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6E906-B17B-3E15-07BE-B53BD9AAD04C}"/>
              </a:ext>
            </a:extLst>
          </p:cNvPr>
          <p:cNvSpPr txBox="1"/>
          <p:nvPr/>
        </p:nvSpPr>
        <p:spPr>
          <a:xfrm>
            <a:off x="4546092" y="237172"/>
            <a:ext cx="3099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0561D-AAA3-8400-AD24-3E84E3C32083}"/>
              </a:ext>
            </a:extLst>
          </p:cNvPr>
          <p:cNvSpPr txBox="1"/>
          <p:nvPr/>
        </p:nvSpPr>
        <p:spPr>
          <a:xfrm>
            <a:off x="1563624" y="2136338"/>
            <a:ext cx="9308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this model can be useful in various fields such as banking, education, and research. </a:t>
            </a:r>
          </a:p>
          <a:p>
            <a:endParaRPr lang="en-US" sz="27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digitize handwritten documents, automate data entry, and can be integrated into smart devices such as calculators, smart-watches, and mobile phones.</a:t>
            </a: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4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0F397-0195-5FEA-6968-972B7D78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18F94-DC8E-FA8F-59DF-B5BCE3DBB869}"/>
              </a:ext>
            </a:extLst>
          </p:cNvPr>
          <p:cNvSpPr txBox="1"/>
          <p:nvPr/>
        </p:nvSpPr>
        <p:spPr>
          <a:xfrm>
            <a:off x="4317492" y="207748"/>
            <a:ext cx="3557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B5F77-C836-8132-A0D4-B15BC2FBF4AE}"/>
              </a:ext>
            </a:extLst>
          </p:cNvPr>
          <p:cNvSpPr txBox="1"/>
          <p:nvPr/>
        </p:nvSpPr>
        <p:spPr>
          <a:xfrm>
            <a:off x="2401824" y="2173656"/>
            <a:ext cx="8369808" cy="313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 Linear Models.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Visualisation on the provided equations.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an Explanation of the solution.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3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E3BD7F-91A7-8887-1C51-D31063C7A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1FE8A-F02C-B809-47AD-853488021F09}"/>
              </a:ext>
            </a:extLst>
          </p:cNvPr>
          <p:cNvSpPr txBox="1"/>
          <p:nvPr/>
        </p:nvSpPr>
        <p:spPr>
          <a:xfrm>
            <a:off x="3829250" y="0"/>
            <a:ext cx="4533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</a:p>
        </p:txBody>
      </p:sp>
      <p:pic>
        <p:nvPicPr>
          <p:cNvPr id="1026" name="Picture 2" descr="Microsoft Math Solver - Apps on Google Play">
            <a:extLst>
              <a:ext uri="{FF2B5EF4-FFF2-40B4-BE49-F238E27FC236}">
                <a16:creationId xmlns:a16="http://schemas.microsoft.com/office/drawing/2014/main" id="{39F2D0AF-7348-98FD-B4DA-C6EC2554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43" y="1246632"/>
            <a:ext cx="1962912" cy="19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C9816-B97B-FB52-0624-70DB77ED1CC3}"/>
              </a:ext>
            </a:extLst>
          </p:cNvPr>
          <p:cNvSpPr txBox="1"/>
          <p:nvPr/>
        </p:nvSpPr>
        <p:spPr>
          <a:xfrm>
            <a:off x="725235" y="3082814"/>
            <a:ext cx="33375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Math Solver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5030E-D121-17A1-E9E2-8296204B6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64" y="2736628"/>
            <a:ext cx="2224670" cy="692372"/>
          </a:xfrm>
          <a:prstGeom prst="rect">
            <a:avLst/>
          </a:prstGeom>
        </p:spPr>
      </p:pic>
      <p:pic>
        <p:nvPicPr>
          <p:cNvPr id="1028" name="Picture 4" descr="Brainly is redefining Indian education, one question at a time!">
            <a:extLst>
              <a:ext uri="{FF2B5EF4-FFF2-40B4-BE49-F238E27FC236}">
                <a16:creationId xmlns:a16="http://schemas.microsoft.com/office/drawing/2014/main" id="{C05E0CAB-709E-EFA3-CDA2-388F2BD3E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t="5585" r="20949" b="3966"/>
          <a:stretch/>
        </p:blipFill>
        <p:spPr bwMode="auto">
          <a:xfrm>
            <a:off x="8682790" y="3508349"/>
            <a:ext cx="2048256" cy="18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6DD21B-788F-0BED-44C6-019780C3A04B}"/>
              </a:ext>
            </a:extLst>
          </p:cNvPr>
          <p:cNvSpPr txBox="1"/>
          <p:nvPr/>
        </p:nvSpPr>
        <p:spPr>
          <a:xfrm>
            <a:off x="5098637" y="3508349"/>
            <a:ext cx="20482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Math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BF1AF-AC3A-AD2D-E19E-DC816ADF01DC}"/>
              </a:ext>
            </a:extLst>
          </p:cNvPr>
          <p:cNvSpPr txBox="1"/>
          <p:nvPr/>
        </p:nvSpPr>
        <p:spPr>
          <a:xfrm>
            <a:off x="8865670" y="5422392"/>
            <a:ext cx="1682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Brainly</a:t>
            </a:r>
          </a:p>
        </p:txBody>
      </p:sp>
    </p:spTree>
    <p:extLst>
      <p:ext uri="{BB962C8B-B14F-4D97-AF65-F5344CB8AC3E}">
        <p14:creationId xmlns:p14="http://schemas.microsoft.com/office/powerpoint/2010/main" val="124667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A5C99-1A59-1C95-B314-FDB0D2CBB952}"/>
              </a:ext>
            </a:extLst>
          </p:cNvPr>
          <p:cNvSpPr txBox="1"/>
          <p:nvPr/>
        </p:nvSpPr>
        <p:spPr>
          <a:xfrm>
            <a:off x="5094732" y="0"/>
            <a:ext cx="200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IN" sz="48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3D6FF-878A-EA2A-AFBD-C117CF1EA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4"/>
          <a:stretch/>
        </p:blipFill>
        <p:spPr>
          <a:xfrm>
            <a:off x="541020" y="830997"/>
            <a:ext cx="11109960" cy="57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6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63599-F9E3-2BB0-AA0D-85D89383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" y="838354"/>
            <a:ext cx="12176034" cy="51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E4202-FF4D-DA20-D9FE-125548294492}"/>
              </a:ext>
            </a:extLst>
          </p:cNvPr>
          <p:cNvSpPr txBox="1"/>
          <p:nvPr/>
        </p:nvSpPr>
        <p:spPr>
          <a:xfrm>
            <a:off x="531876" y="0"/>
            <a:ext cx="11128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– Categorical Cross Entropy</a:t>
            </a:r>
          </a:p>
        </p:txBody>
      </p:sp>
    </p:spTree>
    <p:extLst>
      <p:ext uri="{BB962C8B-B14F-4D97-AF65-F5344CB8AC3E}">
        <p14:creationId xmlns:p14="http://schemas.microsoft.com/office/powerpoint/2010/main" val="140787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73E7F-2B95-E334-D86A-D3D0E20F0B91}"/>
              </a:ext>
            </a:extLst>
          </p:cNvPr>
          <p:cNvSpPr txBox="1"/>
          <p:nvPr/>
        </p:nvSpPr>
        <p:spPr>
          <a:xfrm>
            <a:off x="3686556" y="0"/>
            <a:ext cx="4818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Optimiser – Adam</a:t>
            </a:r>
          </a:p>
        </p:txBody>
      </p:sp>
    </p:spTree>
    <p:extLst>
      <p:ext uri="{BB962C8B-B14F-4D97-AF65-F5344CB8AC3E}">
        <p14:creationId xmlns:p14="http://schemas.microsoft.com/office/powerpoint/2010/main" val="185345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F7222A-51FE-48A0-9921-336F6B355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568A3-D4B8-2CE3-50A4-C7B499F2D986}"/>
              </a:ext>
            </a:extLst>
          </p:cNvPr>
          <p:cNvSpPr txBox="1"/>
          <p:nvPr/>
        </p:nvSpPr>
        <p:spPr>
          <a:xfrm>
            <a:off x="3044190" y="0"/>
            <a:ext cx="61036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21880-26A2-7748-2BF3-85084F56EE14}"/>
              </a:ext>
            </a:extLst>
          </p:cNvPr>
          <p:cNvSpPr txBox="1"/>
          <p:nvPr/>
        </p:nvSpPr>
        <p:spPr>
          <a:xfrm>
            <a:off x="1215350" y="2698030"/>
            <a:ext cx="97613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is to develop a machine learning model that can solve </a:t>
            </a:r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problems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expressed in </a:t>
            </a:r>
            <a:r>
              <a:rPr 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handwritten format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given input.</a:t>
            </a:r>
          </a:p>
        </p:txBody>
      </p:sp>
    </p:spTree>
    <p:extLst>
      <p:ext uri="{BB962C8B-B14F-4D97-AF65-F5344CB8AC3E}">
        <p14:creationId xmlns:p14="http://schemas.microsoft.com/office/powerpoint/2010/main" val="7807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34461-04EF-D6B5-C688-74CFBC7CC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57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986F0-0680-B203-4AEA-B4D74CF37C8E}"/>
              </a:ext>
            </a:extLst>
          </p:cNvPr>
          <p:cNvSpPr txBox="1"/>
          <p:nvPr/>
        </p:nvSpPr>
        <p:spPr>
          <a:xfrm>
            <a:off x="3823716" y="0"/>
            <a:ext cx="454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658D64-C463-0C89-4FC3-016A14A9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83" y="1000549"/>
            <a:ext cx="4704023" cy="4141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B82723-CA8B-B289-F3FA-B52D44221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06" y="1727111"/>
            <a:ext cx="4505552" cy="41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1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87896-9E52-99D9-D8C4-5068E659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FC4C5-3C69-4374-1E90-291E53DC3829}"/>
              </a:ext>
            </a:extLst>
          </p:cNvPr>
          <p:cNvSpPr txBox="1"/>
          <p:nvPr/>
        </p:nvSpPr>
        <p:spPr>
          <a:xfrm>
            <a:off x="3174492" y="0"/>
            <a:ext cx="58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7E61C-CF22-65B6-870E-3F463051CF15}"/>
              </a:ext>
            </a:extLst>
          </p:cNvPr>
          <p:cNvSpPr txBox="1"/>
          <p:nvPr/>
        </p:nvSpPr>
        <p:spPr>
          <a:xfrm>
            <a:off x="733044" y="2505670"/>
            <a:ext cx="107259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 </a:t>
            </a:r>
            <a:r>
              <a:rPr lang="en-IN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model </a:t>
            </a: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recognise digits and symbols from a hand written </a:t>
            </a:r>
            <a:r>
              <a:rPr lang="en-IN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problem </a:t>
            </a: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providing a </a:t>
            </a:r>
            <a:r>
              <a:rPr lang="en-IN" sz="3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 solution </a:t>
            </a: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it.</a:t>
            </a:r>
          </a:p>
        </p:txBody>
      </p:sp>
    </p:spTree>
    <p:extLst>
      <p:ext uri="{BB962C8B-B14F-4D97-AF65-F5344CB8AC3E}">
        <p14:creationId xmlns:p14="http://schemas.microsoft.com/office/powerpoint/2010/main" val="238796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7C02D5-9B54-5337-FB2B-D13778D2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32774-C67F-5360-F97A-810F6666F061}"/>
              </a:ext>
            </a:extLst>
          </p:cNvPr>
          <p:cNvSpPr txBox="1"/>
          <p:nvPr/>
        </p:nvSpPr>
        <p:spPr>
          <a:xfrm>
            <a:off x="2905179" y="122387"/>
            <a:ext cx="5897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2DB70-13D6-E99F-9B3B-75489593D2AD}"/>
              </a:ext>
            </a:extLst>
          </p:cNvPr>
          <p:cNvSpPr txBox="1"/>
          <p:nvPr/>
        </p:nvSpPr>
        <p:spPr>
          <a:xfrm>
            <a:off x="7468164" y="1709181"/>
            <a:ext cx="4328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extracted from Kaggle</a:t>
            </a:r>
            <a:endParaRPr lang="en-IN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Numbers ranging from 0 – </a:t>
            </a:r>
            <a:r>
              <a:rPr lang="en-IN" sz="27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and mathematical symbols.  </a:t>
            </a:r>
            <a:endParaRPr lang="en-US" sz="27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E3C85-33D3-CB28-E238-BB3CEF116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4" r="6416"/>
          <a:stretch/>
        </p:blipFill>
        <p:spPr>
          <a:xfrm>
            <a:off x="911990" y="1608410"/>
            <a:ext cx="6160613" cy="3979107"/>
          </a:xfrm>
          <a:prstGeom prst="rect">
            <a:avLst/>
          </a:prstGeom>
          <a:ln>
            <a:noFill/>
          </a:ln>
        </p:spPr>
      </p:pic>
      <p:pic>
        <p:nvPicPr>
          <p:cNvPr id="9" name="Picture 2" descr="Lightbox">
            <a:extLst>
              <a:ext uri="{FF2B5EF4-FFF2-40B4-BE49-F238E27FC236}">
                <a16:creationId xmlns:a16="http://schemas.microsoft.com/office/drawing/2014/main" id="{AD2640B7-E13F-E65D-458C-E8883D91D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6"/>
          <a:stretch/>
        </p:blipFill>
        <p:spPr bwMode="auto">
          <a:xfrm>
            <a:off x="911990" y="3001843"/>
            <a:ext cx="6160613" cy="336807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7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A56ED-21A0-2CC7-7587-C752DA6F0705}"/>
              </a:ext>
            </a:extLst>
          </p:cNvPr>
          <p:cNvSpPr txBox="1"/>
          <p:nvPr/>
        </p:nvSpPr>
        <p:spPr>
          <a:xfrm>
            <a:off x="2465832" y="64008"/>
            <a:ext cx="72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Level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A59E-62A4-1F95-6FEB-448AF9AE1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5"/>
          <a:stretch/>
        </p:blipFill>
        <p:spPr>
          <a:xfrm>
            <a:off x="6702086" y="1483360"/>
            <a:ext cx="4361771" cy="5238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BF5D8-D66C-F73F-83D1-A54F8F35D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9"/>
          <a:stretch/>
        </p:blipFill>
        <p:spPr>
          <a:xfrm>
            <a:off x="1128143" y="1483360"/>
            <a:ext cx="4361771" cy="52593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2DE0C-7A8A-B8CC-ACF5-11039C155C92}"/>
              </a:ext>
            </a:extLst>
          </p:cNvPr>
          <p:cNvCxnSpPr>
            <a:cxnSpLocks/>
          </p:cNvCxnSpPr>
          <p:nvPr/>
        </p:nvCxnSpPr>
        <p:spPr>
          <a:xfrm flipV="1">
            <a:off x="4206240" y="2001520"/>
            <a:ext cx="3586480" cy="98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BAB069-F8A1-85F3-9585-DF153F6142CC}"/>
              </a:ext>
            </a:extLst>
          </p:cNvPr>
          <p:cNvCxnSpPr>
            <a:cxnSpLocks/>
          </p:cNvCxnSpPr>
          <p:nvPr/>
        </p:nvCxnSpPr>
        <p:spPr>
          <a:xfrm flipH="1">
            <a:off x="4206240" y="6228080"/>
            <a:ext cx="38201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7908EA-BC48-8CAE-5083-0CEB5A2C368E}"/>
              </a:ext>
            </a:extLst>
          </p:cNvPr>
          <p:cNvSpPr txBox="1"/>
          <p:nvPr/>
        </p:nvSpPr>
        <p:spPr>
          <a:xfrm>
            <a:off x="1901868" y="1004516"/>
            <a:ext cx="28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C3331-251B-43E5-361B-D091A6FB9752}"/>
              </a:ext>
            </a:extLst>
          </p:cNvPr>
          <p:cNvSpPr txBox="1"/>
          <p:nvPr/>
        </p:nvSpPr>
        <p:spPr>
          <a:xfrm>
            <a:off x="7475811" y="1039614"/>
            <a:ext cx="281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1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4CBE9-1F38-1BDC-007C-C844015BEB33}"/>
              </a:ext>
            </a:extLst>
          </p:cNvPr>
          <p:cNvSpPr txBox="1"/>
          <p:nvPr/>
        </p:nvSpPr>
        <p:spPr>
          <a:xfrm>
            <a:off x="344424" y="0"/>
            <a:ext cx="11503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– Convolutional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ED30E-224A-F54C-EC8A-3236F76B3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495044"/>
            <a:ext cx="6876288" cy="4622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B8F8A-964C-68DF-0CFC-B7A5D2782BF7}"/>
              </a:ext>
            </a:extLst>
          </p:cNvPr>
          <p:cNvSpPr txBox="1"/>
          <p:nvPr/>
        </p:nvSpPr>
        <p:spPr>
          <a:xfrm>
            <a:off x="7309104" y="2185416"/>
            <a:ext cx="5004816" cy="1243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onvolutional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etwork (CNN) is among the class of deep neural networks.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938CA-4880-9700-D42C-6B1318CA1115}"/>
              </a:ext>
            </a:extLst>
          </p:cNvPr>
          <p:cNvSpPr txBox="1"/>
          <p:nvPr/>
        </p:nvSpPr>
        <p:spPr>
          <a:xfrm>
            <a:off x="7309104" y="3790188"/>
            <a:ext cx="4882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inspiration comes from Human Visual Cortex.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8A033-CCCB-AF3D-72D1-56936729053B}"/>
              </a:ext>
            </a:extLst>
          </p:cNvPr>
          <p:cNvSpPr txBox="1"/>
          <p:nvPr/>
        </p:nvSpPr>
        <p:spPr>
          <a:xfrm>
            <a:off x="7309104" y="4984033"/>
            <a:ext cx="466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better at holding the spatial arrangement of pixel.</a:t>
            </a:r>
          </a:p>
        </p:txBody>
      </p:sp>
    </p:spTree>
    <p:extLst>
      <p:ext uri="{BB962C8B-B14F-4D97-AF65-F5344CB8AC3E}">
        <p14:creationId xmlns:p14="http://schemas.microsoft.com/office/powerpoint/2010/main" val="54003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4765</TotalTime>
  <Words>871</Words>
  <Application>Microsoft Office PowerPoint</Application>
  <PresentationFormat>Widescreen</PresentationFormat>
  <Paragraphs>530</Paragraphs>
  <Slides>33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Bradley Hand ITC</vt:lpstr>
      <vt:lpstr>Calibri</vt:lpstr>
      <vt:lpstr>Calibri Light</vt:lpstr>
      <vt:lpstr>Times New Roman</vt:lpstr>
      <vt:lpstr>Wingdings</vt:lpstr>
      <vt:lpstr>Office Theme</vt:lpstr>
      <vt:lpstr>Handwritten Math Solver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Binarization and Inverting Image</vt:lpstr>
      <vt:lpstr>Contour Detection and Character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Masirah Sayed</dc:creator>
  <cp:lastModifiedBy>Jagdish Vishwakarma</cp:lastModifiedBy>
  <cp:revision>40</cp:revision>
  <dcterms:created xsi:type="dcterms:W3CDTF">2022-12-15T04:54:15Z</dcterms:created>
  <dcterms:modified xsi:type="dcterms:W3CDTF">2023-01-16T22:37:41Z</dcterms:modified>
</cp:coreProperties>
</file>